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1" r:id="rId4"/>
    <p:sldId id="262" r:id="rId5"/>
    <p:sldId id="259" r:id="rId6"/>
    <p:sldId id="260" r:id="rId7"/>
    <p:sldId id="265" r:id="rId8"/>
    <p:sldId id="267" r:id="rId9"/>
    <p:sldId id="268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2" autoAdjust="0"/>
    <p:restoredTop sz="94660"/>
  </p:normalViewPr>
  <p:slideViewPr>
    <p:cSldViewPr snapToGrid="0">
      <p:cViewPr>
        <p:scale>
          <a:sx n="82" d="100"/>
          <a:sy n="82" d="100"/>
        </p:scale>
        <p:origin x="14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BD6FF-CAC6-9868-B6EB-60C5D258E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E46310-29F1-0CAD-6413-A2E323D715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FA5F9-CC91-F0BB-4C57-8461F7D47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2C895-68D4-3A50-6CD8-81B75C1F3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B56B1-A4A6-DEF8-B27C-6A68FBE3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05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8C750-994F-22C2-B3DC-ADDA16CFD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365E4-EAFF-D0B6-9289-010FBF826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09A621-10E8-D215-5470-A5F74F0F3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95D38-0133-73CF-C543-6722BC66B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3D079-BD3C-7A00-6C0C-4F6B0472E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09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03CC51-C42D-6053-095C-3C424518BF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C697C0-419D-7457-1363-1583B16C3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14FB5-1F31-457B-D12D-573F8C18F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61289-28EC-51A3-2B09-D14C4F0E9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7E129-C199-9BAA-E67C-DF45E33E3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65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EE03E-CD85-510E-EB4F-528859E5E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240D4-C5A5-2F8F-BD52-DA865370F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6DC43-5B59-1986-718F-557A8C14F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C50E4-BB85-87F6-6EF3-2820A4F37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E08D1-D78B-7E64-1EFA-6E62363DC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439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BAA2A-355A-B754-1454-7D3534786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85B674-4745-6C61-D5DF-70F8A069F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7B77A-FD80-939A-EC3F-3BD7C4768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9F728-0AA6-BC65-5E25-2BBF7DA77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75C5B-B8C2-1CD5-34C7-F78566D38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326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14146-565B-711A-A0AA-1B2AC505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244E9-4098-786B-BE7F-A89976E277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C6BEEE-FCC0-2408-7268-2F595421EB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279907-DE09-CF3C-C9F8-FD0A12061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CA64A7-B1BD-DE22-F401-7762C33E1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49962-DDCA-7886-26A5-6B1214B88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06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98A0F-7650-BFBA-DE03-F9FC88BD9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541EAD-932F-22AC-F7E9-CFE401DB4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4892AC-0428-3DEA-4BAC-8E86C713AE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FE8989-B0BC-3022-E359-A509A7E4C2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B3CA0C-E1F5-EC75-0389-B0AEE22A43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CC230A-D95C-96C1-6FED-CAFF3C0E7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190E21-7975-0820-B2EF-7F24DDF9B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D80CD8-A49C-963F-2BCA-661B0ECBE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18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428C4-85DD-9CDA-25F2-0A4FF2686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6233FF-D332-DFEB-1BF0-3FCAEAE45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315B00-2E0A-D67D-148F-ADE7F1DAF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279EE9-1B0E-2AC8-2E25-A16EC2C6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8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D98840-3B75-B34A-C1A0-A097032DA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54F0F3-A5E9-C8B9-5C0F-5B278D486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1F561-41BD-C616-BF07-B2631C7A2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534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7D738-D637-B531-D2F9-6A2A92C08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BED09-17DC-4238-DE8F-E744FF442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64625B-7381-B3C7-4B43-55FA4AA0B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39D364-FA80-690B-D10C-B37FE7B4E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68623B-9104-C669-3036-0454C124B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123734-85B5-8E5D-69BE-DF17ED85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074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97F20-E596-D5D8-CB07-77F21B152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2E0389-79FE-0F31-CF00-35CCB21097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2E5F4-4365-32DD-E3A9-165EA9153A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31E7D7-7551-3BF6-A005-A15D30DFD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55DB29-0CA3-60C5-800B-5CB2700C2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878D2-8A89-B570-5631-91E2DB43C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56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8541E-8246-1220-6D68-B38BB5C76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A1469-29E8-13E0-B51D-0E224B6474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B891A-3404-97F8-9664-DF311BB5D3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BEE00-7DF7-4C16-BFFB-B37F7FB46F8D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D10D-AFDD-20F1-A7FC-D293C50369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4D85E-2618-5D92-048C-99EC8E4E0E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9EA6C-9ADA-427F-B0E0-9433B3C09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23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6FF42C2-EA15-4154-B242-E98E88CED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D79DE9F7-28C4-4856-BA57-D696E124C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92741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D69AF5-3DCA-A955-D970-8FBF9552A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978408"/>
            <a:ext cx="4056530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b="1"/>
              <a:t>UNIVERSITY GAME ROOM DASHBOARD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1F9ED9C-121B-44C6-A308-5824769C4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A5F8185-F27B-4E99-A06C-007336FE3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95865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0F3496-F3A6-DD2D-8592-9B24D0AF03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8" y="2359152"/>
            <a:ext cx="4375069" cy="34290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b="1" dirty="0"/>
              <a:t>GROUP-10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/>
              <a:t>Digvijay </a:t>
            </a:r>
            <a:r>
              <a:rPr lang="en-US" sz="1800" dirty="0" err="1"/>
              <a:t>Hethur</a:t>
            </a:r>
            <a:r>
              <a:rPr lang="en-US" sz="1800" dirty="0"/>
              <a:t> </a:t>
            </a:r>
            <a:r>
              <a:rPr lang="en-US" sz="1800" dirty="0" err="1"/>
              <a:t>Jagadeesha</a:t>
            </a:r>
            <a:r>
              <a:rPr lang="en-US" sz="1800" dirty="0"/>
              <a:t>    - 212619721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 err="1"/>
              <a:t>Jateen</a:t>
            </a:r>
            <a:r>
              <a:rPr lang="en-US" sz="1800" dirty="0"/>
              <a:t> </a:t>
            </a:r>
            <a:r>
              <a:rPr lang="en-US" sz="1800" dirty="0" err="1"/>
              <a:t>Joharapurkar</a:t>
            </a:r>
            <a:r>
              <a:rPr lang="en-US" sz="1800" dirty="0"/>
              <a:t> 	    - 212620553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/>
              <a:t>Ashwini </a:t>
            </a:r>
            <a:r>
              <a:rPr lang="en-US" sz="1800" dirty="0" err="1"/>
              <a:t>Sudheerkumar</a:t>
            </a:r>
            <a:r>
              <a:rPr lang="en-US" sz="1800" dirty="0"/>
              <a:t> 	    - 212641730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1800" b="1" dirty="0"/>
              <a:t>CSC 541 – Advanced Software Engineering</a:t>
            </a:r>
          </a:p>
          <a:p>
            <a:r>
              <a:rPr lang="en-US" sz="1600" b="1" dirty="0"/>
              <a:t>Project Proposal</a:t>
            </a:r>
          </a:p>
          <a:p>
            <a:br>
              <a:rPr lang="en-US" sz="1600" b="1" dirty="0"/>
            </a:br>
            <a:br>
              <a:rPr lang="en-US" sz="1600" b="1" dirty="0"/>
            </a:br>
            <a:r>
              <a:rPr lang="en-US" sz="1900" dirty="0"/>
              <a:t>Professor: </a:t>
            </a:r>
            <a:r>
              <a:rPr lang="en-IN" sz="1900" dirty="0"/>
              <a:t> </a:t>
            </a:r>
            <a:r>
              <a:rPr lang="en-IN" sz="1900" b="1" dirty="0" err="1"/>
              <a:t>Dr.</a:t>
            </a:r>
            <a:r>
              <a:rPr lang="en-IN" sz="1900" b="1" dirty="0"/>
              <a:t> </a:t>
            </a:r>
            <a:r>
              <a:rPr lang="en-IN" sz="1900" b="1" dirty="0" err="1"/>
              <a:t>Bhrigu</a:t>
            </a:r>
            <a:r>
              <a:rPr lang="en-IN" sz="1900" b="1" dirty="0"/>
              <a:t> </a:t>
            </a:r>
            <a:r>
              <a:rPr lang="en-IN" sz="1900" b="1" dirty="0" err="1"/>
              <a:t>Celly</a:t>
            </a:r>
            <a:endParaRPr lang="en-US" sz="1600" b="1" dirty="0"/>
          </a:p>
        </p:txBody>
      </p:sp>
      <p:pic>
        <p:nvPicPr>
          <p:cNvPr id="6" name="Picture 5" descr="A logo with a cross and text&#10;&#10;Description automatically generated with medium confidence">
            <a:extLst>
              <a:ext uri="{FF2B5EF4-FFF2-40B4-BE49-F238E27FC236}">
                <a16:creationId xmlns:a16="http://schemas.microsoft.com/office/drawing/2014/main" id="{FF0848AA-5A6B-ABFB-2355-5A74920C7B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082" y="566928"/>
            <a:ext cx="2338913" cy="2338913"/>
          </a:xfrm>
          <a:prstGeom prst="rect">
            <a:avLst/>
          </a:prstGeom>
        </p:spPr>
      </p:pic>
      <p:pic>
        <p:nvPicPr>
          <p:cNvPr id="5" name="Picture 4" descr="A colourful board game as a corporate strategy idea">
            <a:extLst>
              <a:ext uri="{FF2B5EF4-FFF2-40B4-BE49-F238E27FC236}">
                <a16:creationId xmlns:a16="http://schemas.microsoft.com/office/drawing/2014/main" id="{1EC86FDA-B96A-8DDF-6902-D95F8B5EE8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8962365" y="926203"/>
            <a:ext cx="2873668" cy="1616445"/>
          </a:xfrm>
          <a:prstGeom prst="rect">
            <a:avLst/>
          </a:prstGeom>
        </p:spPr>
      </p:pic>
      <p:pic>
        <p:nvPicPr>
          <p:cNvPr id="8" name="Picture 7" descr="A purple and yellow text&#10;&#10;Description automatically generated">
            <a:extLst>
              <a:ext uri="{FF2B5EF4-FFF2-40B4-BE49-F238E27FC236}">
                <a16:creationId xmlns:a16="http://schemas.microsoft.com/office/drawing/2014/main" id="{22773BD9-9904-0C83-AE47-939E4ED566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705" y="3428250"/>
            <a:ext cx="5989328" cy="241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2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lorful waves on a black background&#10;&#10;Description automatically generated">
            <a:extLst>
              <a:ext uri="{FF2B5EF4-FFF2-40B4-BE49-F238E27FC236}">
                <a16:creationId xmlns:a16="http://schemas.microsoft.com/office/drawing/2014/main" id="{00EEEBD1-FD91-199A-A9A9-BEEB0B08C4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556090-C9A6-489D-1FFF-FAF1CD19AA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9600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2D8215-4493-D95D-73A5-8519FCAEF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75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E4848E-6853-BD75-3185-15C8B438C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3DB902-7360-2394-FD1D-2AA537FB5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Project Overview</a:t>
            </a:r>
          </a:p>
        </p:txBody>
      </p:sp>
      <p:sp>
        <p:nvSpPr>
          <p:cNvPr id="26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3B192-6E29-FA0E-BFB9-5CEE4E385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696408" cy="4355642"/>
          </a:xfrm>
        </p:spPr>
        <p:txBody>
          <a:bodyPr anchor="t">
            <a:noAutofit/>
          </a:bodyPr>
          <a:lstStyle/>
          <a:p>
            <a:r>
              <a:rPr lang="en-US" sz="1500" b="1" i="0" dirty="0">
                <a:effectLst/>
                <a:latin typeface="Söhne"/>
              </a:rPr>
              <a:t>Purpose:</a:t>
            </a:r>
          </a:p>
          <a:p>
            <a:pPr marL="0" indent="0">
              <a:buNone/>
            </a:pPr>
            <a:r>
              <a:rPr lang="en-US" sz="1500" b="1" dirty="0">
                <a:latin typeface="Söhne"/>
              </a:rPr>
              <a:t>          </a:t>
            </a:r>
            <a:r>
              <a:rPr lang="en-US" sz="1500" dirty="0">
                <a:latin typeface="Söhne"/>
              </a:rPr>
              <a:t>- </a:t>
            </a:r>
            <a:r>
              <a:rPr lang="en-US" sz="1500" i="0" dirty="0">
                <a:effectLst/>
                <a:latin typeface="Söhne"/>
              </a:rPr>
              <a:t>Develop a Games Room Dashboard to streamline activities.</a:t>
            </a:r>
          </a:p>
          <a:p>
            <a:pPr marL="0" indent="0">
              <a:buNone/>
            </a:pPr>
            <a:r>
              <a:rPr lang="en-US" sz="1500" dirty="0">
                <a:latin typeface="Söhne"/>
              </a:rPr>
              <a:t>          </a:t>
            </a:r>
            <a:r>
              <a:rPr lang="en-US" sz="1500" i="0" dirty="0">
                <a:effectLst/>
                <a:latin typeface="Söhne"/>
              </a:rPr>
              <a:t>- Enhance user experience and operational efficiency.</a:t>
            </a:r>
          </a:p>
          <a:p>
            <a:pPr marL="0" indent="0">
              <a:buNone/>
            </a:pPr>
            <a:r>
              <a:rPr lang="en-US" sz="1500" dirty="0">
                <a:latin typeface="Söhne"/>
              </a:rPr>
              <a:t>          </a:t>
            </a:r>
            <a:r>
              <a:rPr lang="en-US" sz="1500" i="0" dirty="0">
                <a:effectLst/>
                <a:latin typeface="Söhne"/>
              </a:rPr>
              <a:t>- Facilitate event planning and management.</a:t>
            </a:r>
            <a:endParaRPr lang="en-US" sz="1500" b="1" i="0" dirty="0">
              <a:effectLst/>
              <a:latin typeface="Söhne"/>
            </a:endParaRPr>
          </a:p>
          <a:p>
            <a:r>
              <a:rPr lang="en-US" sz="1500" b="1" i="0" dirty="0">
                <a:effectLst/>
                <a:latin typeface="Söhne"/>
              </a:rPr>
              <a:t>Scope:</a:t>
            </a:r>
          </a:p>
          <a:p>
            <a:pPr marL="0" indent="0">
              <a:buNone/>
            </a:pPr>
            <a:r>
              <a:rPr lang="en-US" sz="1500" dirty="0">
                <a:latin typeface="Söhne"/>
              </a:rPr>
              <a:t>          </a:t>
            </a:r>
            <a:r>
              <a:rPr lang="en-US" sz="1500" i="0" dirty="0">
                <a:effectLst/>
                <a:latin typeface="Söhne"/>
              </a:rPr>
              <a:t>- Software development, testing, deployment, and maintenance.</a:t>
            </a:r>
          </a:p>
          <a:p>
            <a:pPr marL="0" indent="0">
              <a:buNone/>
            </a:pPr>
            <a:r>
              <a:rPr lang="en-US" sz="1500" dirty="0">
                <a:latin typeface="Söhne"/>
              </a:rPr>
              <a:t>          </a:t>
            </a:r>
            <a:r>
              <a:rPr lang="en-US" sz="1500" i="0" dirty="0">
                <a:effectLst/>
                <a:latin typeface="Söhne"/>
              </a:rPr>
              <a:t>- Integration of advanced technology stacks.</a:t>
            </a:r>
          </a:p>
          <a:p>
            <a:pPr marL="0" indent="0">
              <a:buNone/>
            </a:pPr>
            <a:r>
              <a:rPr lang="en-US" sz="1500" dirty="0">
                <a:latin typeface="Söhne"/>
              </a:rPr>
              <a:t>          </a:t>
            </a:r>
            <a:r>
              <a:rPr lang="en-US" sz="1500" i="0" dirty="0">
                <a:effectLst/>
                <a:latin typeface="Söhne"/>
              </a:rPr>
              <a:t>- Implementation of user-centric design principles.</a:t>
            </a:r>
          </a:p>
          <a:p>
            <a:pPr marL="0" indent="0">
              <a:buNone/>
            </a:pPr>
            <a:r>
              <a:rPr lang="en-US" sz="1500" dirty="0">
                <a:latin typeface="Söhne"/>
              </a:rPr>
              <a:t>          </a:t>
            </a:r>
            <a:r>
              <a:rPr lang="en-US" sz="1500" i="0" dirty="0">
                <a:effectLst/>
                <a:latin typeface="Söhne"/>
              </a:rPr>
              <a:t>- Real-time data tracking for interactive functionality.</a:t>
            </a:r>
            <a:endParaRPr lang="en-US" sz="1500" b="1" i="0" dirty="0">
              <a:effectLst/>
              <a:latin typeface="Söhne"/>
            </a:endParaRPr>
          </a:p>
          <a:p>
            <a:r>
              <a:rPr lang="en-US" sz="1500" b="1" i="0" dirty="0">
                <a:effectLst/>
                <a:latin typeface="Söhne"/>
              </a:rPr>
              <a:t>Considerations:</a:t>
            </a:r>
          </a:p>
          <a:p>
            <a:pPr marL="0" indent="0">
              <a:buNone/>
            </a:pPr>
            <a:r>
              <a:rPr lang="en-US" sz="1500" b="1" dirty="0">
                <a:latin typeface="Söhne"/>
              </a:rPr>
              <a:t>          </a:t>
            </a:r>
            <a:r>
              <a:rPr lang="en-US" sz="1500" i="0" dirty="0">
                <a:effectLst/>
                <a:latin typeface="Söhne"/>
              </a:rPr>
              <a:t>- Replace Excel sheets for shift reports.</a:t>
            </a:r>
          </a:p>
          <a:p>
            <a:pPr marL="0" indent="0">
              <a:buNone/>
            </a:pPr>
            <a:r>
              <a:rPr lang="en-US" sz="1500" dirty="0">
                <a:latin typeface="Söhne"/>
              </a:rPr>
              <a:t>          </a:t>
            </a:r>
            <a:r>
              <a:rPr lang="en-US" sz="1500" i="0" dirty="0">
                <a:effectLst/>
                <a:latin typeface="Söhne"/>
              </a:rPr>
              <a:t>- Automate tracking of student activities and transactions.</a:t>
            </a:r>
          </a:p>
          <a:p>
            <a:pPr marL="0" indent="0">
              <a:buNone/>
            </a:pPr>
            <a:r>
              <a:rPr lang="en-US" sz="1500" dirty="0">
                <a:latin typeface="Söhne"/>
              </a:rPr>
              <a:t>          </a:t>
            </a:r>
            <a:r>
              <a:rPr lang="en-US" sz="1500" i="0" dirty="0">
                <a:effectLst/>
                <a:latin typeface="Söhne"/>
              </a:rPr>
              <a:t>- Calculate card and cash totals for each shift.</a:t>
            </a:r>
          </a:p>
        </p:txBody>
      </p:sp>
      <p:pic>
        <p:nvPicPr>
          <p:cNvPr id="8" name="Picture 7" descr="Dice and pins on a board game">
            <a:extLst>
              <a:ext uri="{FF2B5EF4-FFF2-40B4-BE49-F238E27FC236}">
                <a16:creationId xmlns:a16="http://schemas.microsoft.com/office/drawing/2014/main" id="{3C05F8A6-785E-665F-24A4-7227B56A6A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56" r="28865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34418A46-F53A-9B75-F444-E732C88F40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92333"/>
            <a:ext cx="65" cy="1846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D0D0D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4104171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986F2F-B719-431A-ADB2-A2F35F493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73C08-6177-FAEA-ABEF-8B83D0069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Stakeholder Analysis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630A5-5377-4CD3-7B74-129868853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500" b="1" i="0" dirty="0">
                <a:effectLst/>
                <a:latin typeface="Söhne"/>
              </a:rPr>
              <a:t>Students:</a:t>
            </a:r>
            <a:endParaRPr lang="en-US" sz="1500" b="0" i="0" dirty="0">
              <a:effectLst/>
              <a:latin typeface="Söhne"/>
            </a:endParaRPr>
          </a:p>
          <a:p>
            <a:pPr marL="457200" lvl="1" indent="0">
              <a:buNone/>
            </a:pPr>
            <a:r>
              <a:rPr lang="en-US" sz="1500" b="0" i="0" dirty="0">
                <a:effectLst/>
                <a:latin typeface="Söhne"/>
              </a:rPr>
              <a:t>Interests: Utilize the user-friendly dashboard for checking game availability and registering for events.</a:t>
            </a:r>
          </a:p>
          <a:p>
            <a:pPr marL="457200" lvl="1" indent="0">
              <a:buNone/>
            </a:pPr>
            <a:r>
              <a:rPr lang="en-US" sz="1500" b="0" i="0" dirty="0">
                <a:effectLst/>
                <a:latin typeface="Söhne"/>
              </a:rPr>
              <a:t>Expectations: Seamless and efficient access to game-related information and event registration.</a:t>
            </a:r>
          </a:p>
          <a:p>
            <a:pPr marL="0" indent="0">
              <a:buNone/>
            </a:pPr>
            <a:r>
              <a:rPr lang="en-US" sz="1500" b="1" i="0" dirty="0">
                <a:effectLst/>
                <a:latin typeface="Söhne"/>
              </a:rPr>
              <a:t>Game Room Attendant:</a:t>
            </a:r>
            <a:endParaRPr lang="en-US" sz="1500" b="0" i="0" dirty="0">
              <a:effectLst/>
              <a:latin typeface="Söhne"/>
            </a:endParaRPr>
          </a:p>
          <a:p>
            <a:pPr marL="457200" lvl="1" indent="0">
              <a:buNone/>
            </a:pPr>
            <a:r>
              <a:rPr lang="en-US" sz="1500" b="0" i="0" dirty="0">
                <a:effectLst/>
                <a:latin typeface="Söhne"/>
              </a:rPr>
              <a:t>Interests: Check in and check out customers, collect payments, keep track of transactions, monitor games and events </a:t>
            </a:r>
          </a:p>
          <a:p>
            <a:pPr marL="457200" lvl="1" indent="0">
              <a:buNone/>
            </a:pPr>
            <a:r>
              <a:rPr lang="en-US" sz="1500" b="0" i="0" dirty="0">
                <a:effectLst/>
                <a:latin typeface="Söhne"/>
              </a:rPr>
              <a:t>Expectations: Ensure smooth operation of the game room and accurate record-keeping.</a:t>
            </a:r>
          </a:p>
          <a:p>
            <a:pPr marL="0" indent="0">
              <a:buNone/>
            </a:pPr>
            <a:r>
              <a:rPr lang="en-US" sz="1500" b="1" i="0" dirty="0">
                <a:effectLst/>
                <a:latin typeface="Söhne"/>
              </a:rPr>
              <a:t>Business Operation Manager:</a:t>
            </a:r>
            <a:endParaRPr lang="en-US" sz="1500" b="0" i="0" dirty="0">
              <a:effectLst/>
              <a:latin typeface="Söhne"/>
            </a:endParaRPr>
          </a:p>
          <a:p>
            <a:pPr marL="457200" lvl="1" indent="0">
              <a:buNone/>
            </a:pPr>
            <a:r>
              <a:rPr lang="en-US" sz="1500" b="0" i="0" dirty="0">
                <a:effectLst/>
                <a:latin typeface="Söhne"/>
              </a:rPr>
              <a:t>Interests: Monitor daily and weekly reports to keep all stakeholders accountable.</a:t>
            </a:r>
          </a:p>
          <a:p>
            <a:pPr marL="457200" lvl="1" indent="0">
              <a:buNone/>
            </a:pPr>
            <a:r>
              <a:rPr lang="en-US" sz="1500" b="0" i="0" dirty="0">
                <a:effectLst/>
                <a:latin typeface="Söhne"/>
              </a:rPr>
              <a:t>Expectations: Maintain transparency and efficiency in daily operations.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sz="1500" dirty="0"/>
          </a:p>
        </p:txBody>
      </p:sp>
      <p:pic>
        <p:nvPicPr>
          <p:cNvPr id="5" name="Picture 4" descr="Large skydiving group mid-air">
            <a:extLst>
              <a:ext uri="{FF2B5EF4-FFF2-40B4-BE49-F238E27FC236}">
                <a16:creationId xmlns:a16="http://schemas.microsoft.com/office/drawing/2014/main" id="{F898C822-7C8A-B8E7-7AE5-1CDA3A31C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01" r="17621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766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16C355-BEB5-3532-3AF4-B0AB29084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20F058-F5BA-508B-CB93-2E2E75803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Stakeholder Analysis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C8C5A-A417-762A-F2BF-9C26E3D07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700" b="1" i="0">
                <a:effectLst/>
                <a:latin typeface="Söhne"/>
              </a:rPr>
              <a:t>Building Manager</a:t>
            </a:r>
            <a:endParaRPr lang="en-US" sz="1700" b="0" i="0">
              <a:effectLst/>
              <a:latin typeface="Söhne"/>
            </a:endParaRPr>
          </a:p>
          <a:p>
            <a:pPr marL="457200" lvl="1" indent="0">
              <a:buNone/>
            </a:pPr>
            <a:r>
              <a:rPr lang="en-US" sz="1700" b="0" i="0">
                <a:effectLst/>
                <a:latin typeface="Söhne"/>
              </a:rPr>
              <a:t>Interests: </a:t>
            </a:r>
            <a:r>
              <a:rPr lang="en-US" sz="1700">
                <a:latin typeface="Söhne"/>
              </a:rPr>
              <a:t>Ensure the game room operation and maintenance aligns with the university’s objectives.</a:t>
            </a:r>
            <a:endParaRPr lang="en-US" sz="1700" b="0" i="0">
              <a:effectLst/>
              <a:latin typeface="Söhne"/>
            </a:endParaRPr>
          </a:p>
          <a:p>
            <a:pPr marL="457200" lvl="1" indent="0">
              <a:buNone/>
            </a:pPr>
            <a:r>
              <a:rPr lang="en-US" sz="1700" b="0" i="0">
                <a:effectLst/>
                <a:latin typeface="Söhne"/>
              </a:rPr>
              <a:t>Expectations: To access reports on day closure for transaction verification.</a:t>
            </a:r>
          </a:p>
          <a:p>
            <a:pPr marL="0" indent="0">
              <a:buNone/>
            </a:pPr>
            <a:r>
              <a:rPr lang="en-US" sz="1700" b="1">
                <a:latin typeface="Söhne"/>
              </a:rPr>
              <a:t>Project Team: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sz="1700" b="0" i="0">
                <a:effectLst/>
                <a:latin typeface="Söhne"/>
              </a:rPr>
              <a:t>Project Manager : Oversees and coordinates the entire project.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sz="1700" b="0" i="0">
                <a:effectLst/>
                <a:latin typeface="Söhne"/>
              </a:rPr>
              <a:t>Developer : Responsible for software development.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sz="1700" b="0" i="0">
                <a:effectLst/>
                <a:latin typeface="Söhne"/>
              </a:rPr>
              <a:t>Tester: Ensures the quality and functionality of the developed software.</a:t>
            </a:r>
          </a:p>
          <a:p>
            <a:pPr marL="914400" lvl="2" indent="0">
              <a:buNone/>
            </a:pPr>
            <a:endParaRPr lang="en-US" sz="1700" b="0" i="0">
              <a:effectLst/>
              <a:latin typeface="Söhne"/>
            </a:endParaRPr>
          </a:p>
          <a:p>
            <a:pPr marL="457200" lvl="1" indent="0">
              <a:buNone/>
            </a:pPr>
            <a:r>
              <a:rPr lang="en-US" sz="1700" b="0" i="0">
                <a:effectLst/>
                <a:latin typeface="Söhne"/>
              </a:rPr>
              <a:t>Expectations: Collaborate effectively to deliver a successful and well-functioning games room dashboard.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sz="1700"/>
          </a:p>
        </p:txBody>
      </p:sp>
      <p:pic>
        <p:nvPicPr>
          <p:cNvPr id="5" name="Picture 4" descr="Large skydiving group mid-air">
            <a:extLst>
              <a:ext uri="{FF2B5EF4-FFF2-40B4-BE49-F238E27FC236}">
                <a16:creationId xmlns:a16="http://schemas.microsoft.com/office/drawing/2014/main" id="{8F41730C-52EE-2A75-210D-32B5FD9D4E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01" r="17621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86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7B355C-135A-8298-141C-6A6987F7A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Requirement Gathering</a:t>
            </a:r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8E9CA-49B7-62E2-019C-4F8ED04A2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2200" dirty="0">
                <a:latin typeface="Söhne"/>
              </a:rPr>
              <a:t>Helps us to understand what the stakeholders expect from us</a:t>
            </a:r>
          </a:p>
          <a:p>
            <a:r>
              <a:rPr lang="en-US" sz="2200" dirty="0">
                <a:latin typeface="Söhne"/>
              </a:rPr>
              <a:t>Conducted interviews with game room attendants and students that use the game room to learn more about the enhancements they would like to see.</a:t>
            </a:r>
          </a:p>
          <a:p>
            <a:pPr marL="0" indent="0">
              <a:buNone/>
            </a:pPr>
            <a:endParaRPr lang="en-US" sz="2200" dirty="0">
              <a:latin typeface="Söhne"/>
            </a:endParaRPr>
          </a:p>
          <a:p>
            <a:r>
              <a:rPr lang="en-US" sz="2200" b="1" dirty="0">
                <a:latin typeface="Söhne"/>
              </a:rPr>
              <a:t>Challenges Encountered</a:t>
            </a:r>
            <a:r>
              <a:rPr lang="en-US" sz="2200" dirty="0">
                <a:latin typeface="Söhne"/>
              </a:rPr>
              <a:t>: Finding a balance between the project’s scope and the required features to prevent scope creep.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Picture 4" descr="One in a crowd">
            <a:extLst>
              <a:ext uri="{FF2B5EF4-FFF2-40B4-BE49-F238E27FC236}">
                <a16:creationId xmlns:a16="http://schemas.microsoft.com/office/drawing/2014/main" id="{534CAFE5-B7E1-5DF9-D538-D8658F3DDD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81" r="9565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515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B14DB9-B8F2-B8CE-51B9-3348993C6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Software Requirements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0FB52-A6D6-51AB-E3C3-D8847B2CE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200" b="1" i="0">
                <a:effectLst/>
                <a:latin typeface="Söhne"/>
              </a:rPr>
              <a:t>Technology Stack: </a:t>
            </a:r>
            <a:r>
              <a:rPr lang="en-US" sz="2200" i="0">
                <a:effectLst/>
                <a:latin typeface="Söhne"/>
              </a:rPr>
              <a:t>Java 21, Virtual Threads, Spring Boot, GraphQL, REST API, OAuth Authentication with JWT Tokens, Kafka, NoSQL, Caching, CAT tool, CockroachDB, Kubernetes (Rancher), Docker, Gradle, Spock, Cron Jobs.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i="0">
                <a:effectLst/>
                <a:latin typeface="Söhne"/>
              </a:rPr>
              <a:t>Front End Development: </a:t>
            </a:r>
            <a:r>
              <a:rPr lang="en-US" sz="2200" i="0">
                <a:effectLst/>
                <a:latin typeface="Söhne"/>
              </a:rPr>
              <a:t>Use React (latest version) to develop a landing page, login page, dashboard, data manipulation page for Excel, and a report access page for documents stored in Dropbox.</a:t>
            </a:r>
          </a:p>
          <a:p>
            <a:pPr marL="0" indent="0">
              <a:buNone/>
            </a:pPr>
            <a:endParaRPr lang="en-US" sz="2200"/>
          </a:p>
        </p:txBody>
      </p:sp>
      <p:pic>
        <p:nvPicPr>
          <p:cNvPr id="5" name="Picture 4" descr="Blue digital binary data on a screen">
            <a:extLst>
              <a:ext uri="{FF2B5EF4-FFF2-40B4-BE49-F238E27FC236}">
                <a16:creationId xmlns:a16="http://schemas.microsoft.com/office/drawing/2014/main" id="{2C01BC35-2676-CB69-96DF-1830B30E70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92" r="17294" b="2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3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97587-C039-D876-2B04-C3A227D22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Software Requirements</a:t>
            </a:r>
          </a:p>
        </p:txBody>
      </p:sp>
      <p:sp>
        <p:nvSpPr>
          <p:cNvPr id="2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4AD68-E03B-17FC-8469-BC2600E92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200" b="1" i="0" dirty="0">
                <a:effectLst/>
                <a:latin typeface="Söhne"/>
              </a:rPr>
              <a:t>Functional Requirements</a:t>
            </a:r>
            <a:r>
              <a:rPr lang="en-US" sz="2200" b="0" i="0" dirty="0">
                <a:effectLst/>
                <a:latin typeface="Söhne"/>
              </a:rPr>
              <a:t>: User authentication, dashboard features (add, edit, update, delete), financial report generation.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i="0" dirty="0">
                <a:effectLst/>
                <a:latin typeface="Söhne"/>
              </a:rPr>
              <a:t>Non-Functional Requirements</a:t>
            </a:r>
            <a:r>
              <a:rPr lang="en-US" sz="2200" b="0" i="0" dirty="0">
                <a:effectLst/>
                <a:latin typeface="Söhne"/>
              </a:rPr>
              <a:t>: Performance monitoring with Splunk, </a:t>
            </a:r>
            <a:r>
              <a:rPr lang="en-US" sz="2200" b="0" i="0" dirty="0" err="1">
                <a:effectLst/>
                <a:latin typeface="Söhne"/>
              </a:rPr>
              <a:t>Datalog</a:t>
            </a:r>
            <a:r>
              <a:rPr lang="en-US" sz="2200" b="0" i="0" dirty="0">
                <a:effectLst/>
                <a:latin typeface="Söhne"/>
              </a:rPr>
              <a:t>, Grafana; Configuration management with CAT, Terraform.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i="0" dirty="0">
                <a:effectLst/>
                <a:latin typeface="Söhne"/>
              </a:rPr>
              <a:t>Prioritized Features</a:t>
            </a:r>
            <a:r>
              <a:rPr lang="en-US" sz="2200" b="0" i="0" dirty="0">
                <a:effectLst/>
                <a:latin typeface="Söhne"/>
              </a:rPr>
              <a:t>: Landing page, authentication, dynamic dashboard functionalities, integration with Dropbox for report access.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C05CA190-6C47-78BE-F0F1-E8094B06CB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784" b="2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164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F70B1D-8FC4-736C-0D35-DE6473D5CE5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Architecture Overview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798D377-081B-872F-7F6A-BD4D3676D24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73" y="1896166"/>
            <a:ext cx="11501854" cy="473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45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48D9584-D2FD-48CE-9E17-4E250B743B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computer screen with a website&#10;&#10;Description automatically generated">
            <a:extLst>
              <a:ext uri="{FF2B5EF4-FFF2-40B4-BE49-F238E27FC236}">
                <a16:creationId xmlns:a16="http://schemas.microsoft.com/office/drawing/2014/main" id="{F82C0719-BC7E-7F44-42B1-7BAC570902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1" r="7855"/>
          <a:stretch/>
        </p:blipFill>
        <p:spPr>
          <a:xfrm>
            <a:off x="357721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9" name="Picture 8" descr="A login screen with white text and red and white letters&#10;&#10;Description automatically generated">
            <a:extLst>
              <a:ext uri="{FF2B5EF4-FFF2-40B4-BE49-F238E27FC236}">
                <a16:creationId xmlns:a16="http://schemas.microsoft.com/office/drawing/2014/main" id="{725CA673-319E-C0E9-F770-2028E5F3AD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2" r="13717"/>
          <a:stretch/>
        </p:blipFill>
        <p:spPr>
          <a:xfrm>
            <a:off x="7822523" y="3456433"/>
            <a:ext cx="4369477" cy="3401568"/>
          </a:xfrm>
          <a:custGeom>
            <a:avLst/>
            <a:gdLst/>
            <a:ahLst/>
            <a:cxnLst/>
            <a:rect l="l" t="t" r="r" b="b"/>
            <a:pathLst>
              <a:path w="4369477" h="3401568">
                <a:moveTo>
                  <a:pt x="781270" y="0"/>
                </a:moveTo>
                <a:lnTo>
                  <a:pt x="4369477" y="0"/>
                </a:lnTo>
                <a:lnTo>
                  <a:pt x="4369477" y="3401568"/>
                </a:lnTo>
                <a:lnTo>
                  <a:pt x="0" y="3401568"/>
                </a:lnTo>
                <a:lnTo>
                  <a:pt x="1963" y="3397912"/>
                </a:lnTo>
                <a:cubicBezTo>
                  <a:pt x="454182" y="2512619"/>
                  <a:pt x="736170" y="1430108"/>
                  <a:pt x="776876" y="254399"/>
                </a:cubicBezTo>
                <a:close/>
              </a:path>
            </a:pathLst>
          </a:custGeom>
        </p:spPr>
      </p:pic>
      <p:pic>
        <p:nvPicPr>
          <p:cNvPr id="5" name="Content Placeholder 4" descr="A computer screen with various graphics&#10;&#10;Description automatically generated">
            <a:extLst>
              <a:ext uri="{FF2B5EF4-FFF2-40B4-BE49-F238E27FC236}">
                <a16:creationId xmlns:a16="http://schemas.microsoft.com/office/drawing/2014/main" id="{05CF5BE4-6E05-7212-6268-199765D197B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5" r="6787"/>
          <a:stretch/>
        </p:blipFill>
        <p:spPr>
          <a:xfrm>
            <a:off x="3630260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</p:spPr>
      </p:pic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CA17DEF4-6C5D-41C6-8D93-5C7CFD7AD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97136" cy="6858000"/>
          </a:xfrm>
          <a:custGeom>
            <a:avLst/>
            <a:gdLst>
              <a:gd name="connsiteX0" fmla="*/ 0 w 4397136"/>
              <a:gd name="connsiteY0" fmla="*/ 0 h 6858000"/>
              <a:gd name="connsiteX1" fmla="*/ 3599069 w 4397136"/>
              <a:gd name="connsiteY1" fmla="*/ 0 h 6858000"/>
              <a:gd name="connsiteX2" fmla="*/ 3634072 w 4397136"/>
              <a:gd name="connsiteY2" fmla="*/ 58977 h 6858000"/>
              <a:gd name="connsiteX3" fmla="*/ 4397136 w 4397136"/>
              <a:gd name="connsiteY3" fmla="*/ 3474189 h 6858000"/>
              <a:gd name="connsiteX4" fmla="*/ 3802221 w 4397136"/>
              <a:gd name="connsiteY4" fmla="*/ 6546415 h 6858000"/>
              <a:gd name="connsiteX5" fmla="*/ 3649466 w 4397136"/>
              <a:gd name="connsiteY5" fmla="*/ 6858000 h 6858000"/>
              <a:gd name="connsiteX6" fmla="*/ 0 w 439713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7136" h="6858000">
                <a:moveTo>
                  <a:pt x="0" y="0"/>
                </a:moveTo>
                <a:lnTo>
                  <a:pt x="3599069" y="0"/>
                </a:lnTo>
                <a:lnTo>
                  <a:pt x="3634072" y="58977"/>
                </a:lnTo>
                <a:cubicBezTo>
                  <a:pt x="4105532" y="933006"/>
                  <a:pt x="4397136" y="2140466"/>
                  <a:pt x="4397136" y="3474189"/>
                </a:cubicBezTo>
                <a:cubicBezTo>
                  <a:pt x="4397136" y="4641197"/>
                  <a:pt x="4173877" y="5711534"/>
                  <a:pt x="3802221" y="6546415"/>
                </a:cubicBezTo>
                <a:lnTo>
                  <a:pt x="3649466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22BBC5A3-5C8C-4FB9-AEFF-8778D2C98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86504" cy="6858000"/>
          </a:xfrm>
          <a:custGeom>
            <a:avLst/>
            <a:gdLst>
              <a:gd name="connsiteX0" fmla="*/ 0 w 4386504"/>
              <a:gd name="connsiteY0" fmla="*/ 0 h 6858000"/>
              <a:gd name="connsiteX1" fmla="*/ 3588437 w 4386504"/>
              <a:gd name="connsiteY1" fmla="*/ 0 h 6858000"/>
              <a:gd name="connsiteX2" fmla="*/ 3623440 w 4386504"/>
              <a:gd name="connsiteY2" fmla="*/ 58977 h 6858000"/>
              <a:gd name="connsiteX3" fmla="*/ 4386504 w 4386504"/>
              <a:gd name="connsiteY3" fmla="*/ 3474189 h 6858000"/>
              <a:gd name="connsiteX4" fmla="*/ 3791589 w 4386504"/>
              <a:gd name="connsiteY4" fmla="*/ 6546415 h 6858000"/>
              <a:gd name="connsiteX5" fmla="*/ 3638834 w 4386504"/>
              <a:gd name="connsiteY5" fmla="*/ 6858000 h 6858000"/>
              <a:gd name="connsiteX6" fmla="*/ 0 w 438650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6504" h="6858000">
                <a:moveTo>
                  <a:pt x="0" y="0"/>
                </a:moveTo>
                <a:lnTo>
                  <a:pt x="3588437" y="0"/>
                </a:lnTo>
                <a:lnTo>
                  <a:pt x="3623440" y="58977"/>
                </a:lnTo>
                <a:cubicBezTo>
                  <a:pt x="4094900" y="933006"/>
                  <a:pt x="4386504" y="2140466"/>
                  <a:pt x="4386504" y="3474189"/>
                </a:cubicBezTo>
                <a:cubicBezTo>
                  <a:pt x="4386504" y="4641197"/>
                  <a:pt x="4163245" y="5711534"/>
                  <a:pt x="3791589" y="6546415"/>
                </a:cubicBezTo>
                <a:lnTo>
                  <a:pt x="363883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962FB-52D8-6812-A981-75FACEAE92E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38912" y="1508760"/>
            <a:ext cx="3429000" cy="2898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User Interface</a:t>
            </a:r>
            <a:br>
              <a:rPr lang="en-US" sz="3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3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3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- Landing Page</a:t>
            </a:r>
            <a:br>
              <a:rPr lang="en-US" sz="3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3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- Login Page</a:t>
            </a:r>
            <a:br>
              <a:rPr lang="en-US" sz="3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3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- Dashboard</a:t>
            </a:r>
            <a:br>
              <a:rPr lang="en-US" sz="3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3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- Reports</a:t>
            </a:r>
            <a:endParaRPr lang="en-US" sz="3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BB917E8-D696-4787-96D6-521A9C42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tablet with a variety of objects on it&#10;&#10;Description automatically generated">
            <a:extLst>
              <a:ext uri="{FF2B5EF4-FFF2-40B4-BE49-F238E27FC236}">
                <a16:creationId xmlns:a16="http://schemas.microsoft.com/office/drawing/2014/main" id="{A2B1B193-D37A-CE09-DEE5-256A6F1361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8" r="10673"/>
          <a:stretch/>
        </p:blipFill>
        <p:spPr>
          <a:xfrm>
            <a:off x="7845207" y="10"/>
            <a:ext cx="4346795" cy="3401558"/>
          </a:xfrm>
          <a:custGeom>
            <a:avLst/>
            <a:gdLst/>
            <a:ahLst/>
            <a:cxnLst/>
            <a:rect l="l" t="t" r="r" b="b"/>
            <a:pathLst>
              <a:path w="4346795" h="3401568">
                <a:moveTo>
                  <a:pt x="0" y="0"/>
                </a:moveTo>
                <a:lnTo>
                  <a:pt x="4346795" y="0"/>
                </a:lnTo>
                <a:lnTo>
                  <a:pt x="4346795" y="3401568"/>
                </a:lnTo>
                <a:lnTo>
                  <a:pt x="762748" y="3401568"/>
                </a:lnTo>
                <a:lnTo>
                  <a:pt x="751436" y="2963954"/>
                </a:lnTo>
                <a:cubicBezTo>
                  <a:pt x="698408" y="1942163"/>
                  <a:pt x="463174" y="995044"/>
                  <a:pt x="93264" y="192283"/>
                </a:cubicBezTo>
                <a:close/>
              </a:path>
            </a:pathLst>
          </a:cu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9F4C545-E278-42ED-9B78-2EBA464444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4544568"/>
            <a:ext cx="341496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5292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540</Words>
  <Application>Microsoft Macintosh PowerPoint</Application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Söhne</vt:lpstr>
      <vt:lpstr>Office Theme</vt:lpstr>
      <vt:lpstr>UNIVERSITY GAME ROOM DASHBOARD</vt:lpstr>
      <vt:lpstr>Project Overview</vt:lpstr>
      <vt:lpstr>Stakeholder Analysis</vt:lpstr>
      <vt:lpstr>Stakeholder Analysis</vt:lpstr>
      <vt:lpstr>Requirement Gathering</vt:lpstr>
      <vt:lpstr>Software Requirements</vt:lpstr>
      <vt:lpstr>Software Requirements</vt:lpstr>
      <vt:lpstr>Architecture Overview</vt:lpstr>
      <vt:lpstr>User Interface  - Landing Page - Login Page - Dashboard - Reports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GAME ROOM DASHBOARD</dc:title>
  <dc:creator>Ashwini Sudheer Kumar</dc:creator>
  <cp:lastModifiedBy>Digvijay Hethur Jagadeesha</cp:lastModifiedBy>
  <cp:revision>25</cp:revision>
  <dcterms:created xsi:type="dcterms:W3CDTF">2024-02-21T21:30:47Z</dcterms:created>
  <dcterms:modified xsi:type="dcterms:W3CDTF">2024-02-24T06:41:47Z</dcterms:modified>
</cp:coreProperties>
</file>

<file path=docProps/thumbnail.jpeg>
</file>